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1"/>
  </p:notesMasterIdLst>
  <p:sldIdLst>
    <p:sldId id="256" r:id="rId2"/>
    <p:sldId id="285" r:id="rId3"/>
    <p:sldId id="257" r:id="rId4"/>
    <p:sldId id="278" r:id="rId5"/>
    <p:sldId id="291" r:id="rId6"/>
    <p:sldId id="293" r:id="rId7"/>
    <p:sldId id="292" r:id="rId8"/>
    <p:sldId id="294" r:id="rId9"/>
    <p:sldId id="29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90C3"/>
    <a:srgbClr val="3A5A11"/>
    <a:srgbClr val="7AC74D"/>
    <a:srgbClr val="7BC8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9/06/2024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6/9/2024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urposegames.com/game/nucleotide-labelin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T6_wKPAbf2k?start=304&amp;feature=oembe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avGt_94soCk?feature=oembed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sEYgwuP6ko?feature=oembe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8" name="Video 27" descr="3D Glass Rendering Of Chemical Compounds">
            <a:extLst>
              <a:ext uri="{FF2B5EF4-FFF2-40B4-BE49-F238E27FC236}">
                <a16:creationId xmlns:a16="http://schemas.microsoft.com/office/drawing/2014/main" id="{318BA77F-9883-CAEE-FF8A-A5BF944638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60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46D3498-BB0C-4BBC-957B-FC6466C80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949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348024 w 7476051"/>
              <a:gd name="connsiteY1" fmla="*/ 0 h 6858000"/>
              <a:gd name="connsiteX2" fmla="*/ 681975 w 7476051"/>
              <a:gd name="connsiteY2" fmla="*/ 0 h 6858000"/>
              <a:gd name="connsiteX3" fmla="*/ 1555845 w 7476051"/>
              <a:gd name="connsiteY3" fmla="*/ 0 h 6858000"/>
              <a:gd name="connsiteX4" fmla="*/ 1568054 w 7476051"/>
              <a:gd name="connsiteY4" fmla="*/ 0 h 6858000"/>
              <a:gd name="connsiteX5" fmla="*/ 1693495 w 7476051"/>
              <a:gd name="connsiteY5" fmla="*/ 0 h 6858000"/>
              <a:gd name="connsiteX6" fmla="*/ 3186636 w 7476051"/>
              <a:gd name="connsiteY6" fmla="*/ 0 h 6858000"/>
              <a:gd name="connsiteX7" fmla="*/ 5853028 w 7476051"/>
              <a:gd name="connsiteY7" fmla="*/ 0 h 6858000"/>
              <a:gd name="connsiteX8" fmla="*/ 5875152 w 7476051"/>
              <a:gd name="connsiteY8" fmla="*/ 14997 h 6858000"/>
              <a:gd name="connsiteX9" fmla="*/ 7476051 w 7476051"/>
              <a:gd name="connsiteY9" fmla="*/ 3621656 h 6858000"/>
              <a:gd name="connsiteX10" fmla="*/ 5601701 w 7476051"/>
              <a:gd name="connsiteY10" fmla="*/ 6374814 h 6858000"/>
              <a:gd name="connsiteX11" fmla="*/ 5085053 w 7476051"/>
              <a:gd name="connsiteY11" fmla="*/ 6780599 h 6858000"/>
              <a:gd name="connsiteX12" fmla="*/ 4973297 w 7476051"/>
              <a:gd name="connsiteY12" fmla="*/ 6858000 h 6858000"/>
              <a:gd name="connsiteX13" fmla="*/ 3186636 w 7476051"/>
              <a:gd name="connsiteY13" fmla="*/ 6858000 h 6858000"/>
              <a:gd name="connsiteX14" fmla="*/ 1568054 w 7476051"/>
              <a:gd name="connsiteY14" fmla="*/ 6858000 h 6858000"/>
              <a:gd name="connsiteX15" fmla="*/ 1555845 w 7476051"/>
              <a:gd name="connsiteY15" fmla="*/ 6858000 h 6858000"/>
              <a:gd name="connsiteX16" fmla="*/ 1385101 w 7476051"/>
              <a:gd name="connsiteY16" fmla="*/ 6858000 h 6858000"/>
              <a:gd name="connsiteX17" fmla="*/ 681975 w 7476051"/>
              <a:gd name="connsiteY17" fmla="*/ 6858000 h 6858000"/>
              <a:gd name="connsiteX18" fmla="*/ 348024 w 7476051"/>
              <a:gd name="connsiteY18" fmla="*/ 6858000 h 6858000"/>
              <a:gd name="connsiteX19" fmla="*/ 0 w 7476051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348024" y="0"/>
                </a:lnTo>
                <a:lnTo>
                  <a:pt x="681975" y="0"/>
                </a:lnTo>
                <a:lnTo>
                  <a:pt x="1555845" y="0"/>
                </a:lnTo>
                <a:lnTo>
                  <a:pt x="1568054" y="0"/>
                </a:lnTo>
                <a:lnTo>
                  <a:pt x="1693495" y="0"/>
                </a:lnTo>
                <a:lnTo>
                  <a:pt x="3186636" y="0"/>
                </a:ln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1" y="6374814"/>
                </a:cubicBezTo>
                <a:cubicBezTo>
                  <a:pt x="5429498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3186636" y="6858000"/>
                </a:lnTo>
                <a:lnTo>
                  <a:pt x="1568054" y="6858000"/>
                </a:lnTo>
                <a:lnTo>
                  <a:pt x="1555845" y="6858000"/>
                </a:lnTo>
                <a:lnTo>
                  <a:pt x="1385101" y="6858000"/>
                </a:lnTo>
                <a:lnTo>
                  <a:pt x="681975" y="6858000"/>
                </a:lnTo>
                <a:lnTo>
                  <a:pt x="3480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974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D8EFB43-661E-4B15-BA65-39CC17EF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10788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1675" y="1346268"/>
            <a:ext cx="5932755" cy="32852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</a:t>
            </a:r>
            <a:r>
              <a:rPr lang="en-AU" dirty="0">
                <a:solidFill>
                  <a:schemeClr val="bg1"/>
                </a:solidFill>
              </a:rPr>
              <a:t>NA coding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0151" y="4631475"/>
            <a:ext cx="5934278" cy="11502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ATHBY Human Biology</a:t>
            </a:r>
            <a:endParaRPr lang="en-AU">
              <a:solidFill>
                <a:schemeClr val="bg1"/>
              </a:solidFill>
            </a:endParaRPr>
          </a:p>
          <a:p>
            <a:endParaRPr lang="en-AU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F9DC-B428-D948-9D18-59CDA769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502A-71B1-1C0B-E3C6-592B35CB0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9715290" cy="4103504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AU" sz="2400" dirty="0">
                <a:hlinkClick r:id="rId2"/>
              </a:rPr>
              <a:t>Nucleotide </a:t>
            </a:r>
            <a:r>
              <a:rPr lang="en-AU" sz="2400" dirty="0" err="1">
                <a:hlinkClick r:id="rId2"/>
              </a:rPr>
              <a:t>Labeling</a:t>
            </a:r>
            <a:r>
              <a:rPr lang="en-AU" sz="2400" dirty="0">
                <a:hlinkClick r:id="rId2"/>
              </a:rPr>
              <a:t> Quiz (purposegames.com)</a:t>
            </a:r>
            <a:endParaRPr lang="en-AU" sz="2400" dirty="0"/>
          </a:p>
          <a:p>
            <a:pPr marL="457200" indent="-457200">
              <a:buAutoNum type="arabicPeriod"/>
            </a:pPr>
            <a:r>
              <a:rPr lang="pt-BR" sz="2400" dirty="0"/>
              <a:t>List the two complementary pairs for nitrogenous bases.</a:t>
            </a:r>
          </a:p>
          <a:p>
            <a:pPr marL="457200" indent="-457200">
              <a:buAutoNum type="arabicPeriod"/>
            </a:pPr>
            <a:r>
              <a:rPr lang="pt-BR" sz="2400" dirty="0"/>
              <a:t>Compare and contrast nuclear and mitochondrial DNA (8 marks)</a:t>
            </a:r>
            <a:endParaRPr lang="en-AU" sz="2400" dirty="0"/>
          </a:p>
          <a:p>
            <a:pPr marL="457200" indent="-457200">
              <a:buAutoNum type="arabicPeriod"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61782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124" y="556591"/>
            <a:ext cx="5531230" cy="2057400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161" y="2613991"/>
            <a:ext cx="4801075" cy="3375171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en-A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DNA stores the information for the production of proteins that determines the structure and function of cells.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8" name="Picture 17" descr="3D rendering of DNA">
            <a:extLst>
              <a:ext uri="{FF2B5EF4-FFF2-40B4-BE49-F238E27FC236}">
                <a16:creationId xmlns:a16="http://schemas.microsoft.com/office/drawing/2014/main" id="{329D49C1-51D8-72EB-469D-7F01130C55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09" r="2325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20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C4CE3C4-3600-4353-9FE1-B32D06BEF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5645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br>
              <a:rPr lang="en-US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6" y="1470991"/>
            <a:ext cx="5913783" cy="511865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sz="2800" dirty="0"/>
              <a:t>Define triplet (codon)</a:t>
            </a:r>
          </a:p>
          <a:p>
            <a:r>
              <a:rPr lang="en-AU" sz="2800" dirty="0"/>
              <a:t>Use charts to determine which triplet code (codon) relates to each of the amino acids found in human proteins.</a:t>
            </a:r>
          </a:p>
          <a:p>
            <a:r>
              <a:rPr lang="en-AU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1E11E-2EFF-030D-ABD5-2EE7B097D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0291" y="1043438"/>
            <a:ext cx="4196859" cy="445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436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E2AEB-F145-E0C1-F382-211E9E8B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6" name="Online Media 5" title="GCSE Biology - What is DNA? (Structure and Function of DNA) #65">
            <a:hlinkClick r:id="" action="ppaction://media"/>
            <a:extLst>
              <a:ext uri="{FF2B5EF4-FFF2-40B4-BE49-F238E27FC236}">
                <a16:creationId xmlns:a16="http://schemas.microsoft.com/office/drawing/2014/main" id="{F793DD01-9A3B-4511-123F-4FB1B3AAB896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28345" y="59926"/>
            <a:ext cx="11935310" cy="673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30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6349C-4E86-3DC7-EDCA-3C2E21116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Online Media 3" title="Triplet Code | HHMI BioInteractive Video">
            <a:hlinkClick r:id="" action="ppaction://media"/>
            <a:extLst>
              <a:ext uri="{FF2B5EF4-FFF2-40B4-BE49-F238E27FC236}">
                <a16:creationId xmlns:a16="http://schemas.microsoft.com/office/drawing/2014/main" id="{8EFB62C5-9427-C403-D660-B03866222C2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071813" y="2312988"/>
            <a:ext cx="6467475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45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D97555-0A11-DCD6-0B60-C095C9FDB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3601" y="55266"/>
            <a:ext cx="7915274" cy="672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17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E8D6F-647E-038F-BB13-173211C61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Online Media 3" title="How to Read a Codon Chart">
            <a:hlinkClick r:id="" action="ppaction://media"/>
            <a:extLst>
              <a:ext uri="{FF2B5EF4-FFF2-40B4-BE49-F238E27FC236}">
                <a16:creationId xmlns:a16="http://schemas.microsoft.com/office/drawing/2014/main" id="{AF228CB4-369D-21F8-C9D1-2AF5A44817E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54794" y="131313"/>
            <a:ext cx="11682412" cy="659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5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20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C4CE3C4-3600-4353-9FE1-B32D06BEF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5645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br>
              <a:rPr lang="en-US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6" y="1470991"/>
            <a:ext cx="5913783" cy="511865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sz="2800" dirty="0"/>
              <a:t>Define triplet (codon)</a:t>
            </a:r>
          </a:p>
          <a:p>
            <a:r>
              <a:rPr lang="en-AU" sz="2800" dirty="0"/>
              <a:t>Use charts to determine which triplet code (codon) relates to each of the amino acids found in human proteins.</a:t>
            </a:r>
          </a:p>
          <a:p>
            <a:r>
              <a:rPr lang="en-AU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1E11E-2EFF-030D-ABD5-2EE7B097D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0291" y="1043438"/>
            <a:ext cx="4196859" cy="445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1438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2152</TotalTime>
  <Words>117</Words>
  <Application>Microsoft Office PowerPoint</Application>
  <PresentationFormat>Widescreen</PresentationFormat>
  <Paragraphs>18</Paragraphs>
  <Slides>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Meiryo</vt:lpstr>
      <vt:lpstr>Arial</vt:lpstr>
      <vt:lpstr>Calibri</vt:lpstr>
      <vt:lpstr>Corbel</vt:lpstr>
      <vt:lpstr>SketchLinesVTI</vt:lpstr>
      <vt:lpstr>DNA coding</vt:lpstr>
      <vt:lpstr>Review</vt:lpstr>
      <vt:lpstr>Learning Intentions</vt:lpstr>
      <vt:lpstr>Success criteria </vt:lpstr>
      <vt:lpstr>PowerPoint Presentation</vt:lpstr>
      <vt:lpstr>PowerPoint Presentation</vt:lpstr>
      <vt:lpstr>PowerPoint Presentation</vt:lpstr>
      <vt:lpstr>PowerPoint Presentation</vt:lpstr>
      <vt:lpstr>Success criteria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</cp:lastModifiedBy>
  <cp:revision>37</cp:revision>
  <dcterms:created xsi:type="dcterms:W3CDTF">2023-02-01T11:31:06Z</dcterms:created>
  <dcterms:modified xsi:type="dcterms:W3CDTF">2024-06-09T06:48:32Z</dcterms:modified>
</cp:coreProperties>
</file>

<file path=docProps/thumbnail.jpeg>
</file>